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9"/>
  </p:notesMasterIdLst>
  <p:sldIdLst>
    <p:sldId id="256" r:id="rId2"/>
    <p:sldId id="282" r:id="rId3"/>
    <p:sldId id="283" r:id="rId4"/>
    <p:sldId id="284" r:id="rId5"/>
    <p:sldId id="285" r:id="rId6"/>
    <p:sldId id="286" r:id="rId7"/>
    <p:sldId id="287" r:id="rId8"/>
    <p:sldId id="288" r:id="rId9"/>
    <p:sldId id="289" r:id="rId10"/>
    <p:sldId id="290" r:id="rId11"/>
    <p:sldId id="257" r:id="rId12"/>
    <p:sldId id="270" r:id="rId13"/>
    <p:sldId id="271" r:id="rId14"/>
    <p:sldId id="258" r:id="rId15"/>
    <p:sldId id="259" r:id="rId16"/>
    <p:sldId id="272" r:id="rId17"/>
    <p:sldId id="260" r:id="rId18"/>
    <p:sldId id="261" r:id="rId19"/>
    <p:sldId id="273" r:id="rId20"/>
    <p:sldId id="265" r:id="rId21"/>
    <p:sldId id="266" r:id="rId22"/>
    <p:sldId id="275" r:id="rId23"/>
    <p:sldId id="267" r:id="rId24"/>
    <p:sldId id="268" r:id="rId25"/>
    <p:sldId id="269" r:id="rId26"/>
    <p:sldId id="280" r:id="rId27"/>
    <p:sldId id="278"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46" autoAdjust="0"/>
    <p:restoredTop sz="86372" autoAdjust="0"/>
  </p:normalViewPr>
  <p:slideViewPr>
    <p:cSldViewPr>
      <p:cViewPr varScale="1">
        <p:scale>
          <a:sx n="62" d="100"/>
          <a:sy n="62" d="100"/>
        </p:scale>
        <p:origin x="636" y="72"/>
      </p:cViewPr>
      <p:guideLst>
        <p:guide orient="horz" pos="2160"/>
        <p:guide pos="2880"/>
      </p:guideLst>
    </p:cSldViewPr>
  </p:slideViewPr>
  <p:outlineViewPr>
    <p:cViewPr>
      <p:scale>
        <a:sx n="33" d="100"/>
        <a:sy n="33" d="100"/>
      </p:scale>
      <p:origin x="258" y="319608"/>
    </p:cViewPr>
  </p:outlineViewPr>
  <p:notesTextViewPr>
    <p:cViewPr>
      <p:scale>
        <a:sx n="100" d="100"/>
        <a:sy n="100" d="100"/>
      </p:scale>
      <p:origin x="0" y="0"/>
    </p:cViewPr>
  </p:notesTextViewPr>
  <p:sorterViewPr>
    <p:cViewPr>
      <p:scale>
        <a:sx n="100" d="100"/>
        <a:sy n="100" d="100"/>
      </p:scale>
      <p:origin x="0" y="447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66F32C-3AAC-41AE-B977-E65AA8ED5067}" type="datetimeFigureOut">
              <a:rPr lang="tr-TR" smtClean="0"/>
              <a:pPr/>
              <a:t>04.12.2017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052228-B6A8-43AA-8BF1-E6466EF5FCE9}" type="slidenum">
              <a:rPr lang="tr-TR" smtClean="0"/>
              <a:pPr/>
              <a:t>‹#›</a:t>
            </a:fld>
            <a:endParaRPr lang="tr-TR"/>
          </a:p>
        </p:txBody>
      </p:sp>
    </p:spTree>
    <p:extLst>
      <p:ext uri="{BB962C8B-B14F-4D97-AF65-F5344CB8AC3E}">
        <p14:creationId xmlns:p14="http://schemas.microsoft.com/office/powerpoint/2010/main" val="44046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0052228-B6A8-43AA-8BF1-E6466EF5FCE9}" type="slidenum">
              <a:rPr lang="tr-TR" smtClean="0"/>
              <a:pPr/>
              <a:t>27</a:t>
            </a:fld>
            <a:endParaRPr lang="tr-TR"/>
          </a:p>
        </p:txBody>
      </p:sp>
    </p:spTree>
    <p:extLst>
      <p:ext uri="{BB962C8B-B14F-4D97-AF65-F5344CB8AC3E}">
        <p14:creationId xmlns:p14="http://schemas.microsoft.com/office/powerpoint/2010/main" val="805409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tr-TR"/>
              <a:t>Asıl başlık stili için tıklatın</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pPr/>
              <a:t>04.12.2017</a:t>
            </a:fld>
            <a:endParaRPr lang="tr-TR"/>
          </a:p>
        </p:txBody>
      </p:sp>
      <p:sp>
        <p:nvSpPr>
          <p:cNvPr id="8" name="Slide Number Placeholder 7"/>
          <p:cNvSpPr>
            <a:spLocks noGrp="1"/>
          </p:cNvSpPr>
          <p:nvPr>
            <p:ph type="sldNum" sz="quarter" idx="11"/>
          </p:nvPr>
        </p:nvSpPr>
        <p:spPr/>
        <p:txBody>
          <a:bodyPr/>
          <a:lstStyle/>
          <a:p>
            <a:fld id="{F302176B-0E47-46AC-8F43-DAB4B8A37D06}" type="slidenum">
              <a:rPr lang="tr-TR" smtClean="0"/>
              <a:pPr/>
              <a:t>‹#›</a:t>
            </a:fld>
            <a:endParaRPr lang="tr-TR"/>
          </a:p>
        </p:txBody>
      </p:sp>
      <p:sp>
        <p:nvSpPr>
          <p:cNvPr id="9" name="Footer Placeholder 8"/>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04.12.2017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tr-TR"/>
              <a:t>Asıl başlık stili için tıklatın</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04.12.2017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04.12.2017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pPr/>
              <a:t>04.12.2017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23720DD-5B6D-40BF-8493-A6B52D484E6B}" type="datetimeFigureOut">
              <a:rPr lang="tr-TR" smtClean="0"/>
              <a:pPr/>
              <a:t>04.12.2017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9" name="Title 8"/>
          <p:cNvSpPr>
            <a:spLocks noGrp="1"/>
          </p:cNvSpPr>
          <p:nvPr>
            <p:ph type="title"/>
          </p:nvPr>
        </p:nvSpPr>
        <p:spPr>
          <a:xfrm>
            <a:off x="914400" y="1544715"/>
            <a:ext cx="7315200" cy="1154097"/>
          </a:xfrm>
        </p:spPr>
        <p:txBody>
          <a:bodyPr/>
          <a:lstStyle/>
          <a:p>
            <a:r>
              <a:rPr lang="tr-TR"/>
              <a:t>Asıl başlık stili için tıklatın</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7" name="Date Placeholder 6"/>
          <p:cNvSpPr>
            <a:spLocks noGrp="1"/>
          </p:cNvSpPr>
          <p:nvPr>
            <p:ph type="dt" sz="half" idx="10"/>
          </p:nvPr>
        </p:nvSpPr>
        <p:spPr/>
        <p:txBody>
          <a:bodyPr/>
          <a:lstStyle/>
          <a:p>
            <a:fld id="{A23720DD-5B6D-40BF-8493-A6B52D484E6B}" type="datetimeFigureOut">
              <a:rPr lang="tr-TR" smtClean="0"/>
              <a:pPr/>
              <a:t>04.12.2017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
        <p:nvSpPr>
          <p:cNvPr id="10" name="Title 9"/>
          <p:cNvSpPr>
            <a:spLocks noGrp="1"/>
          </p:cNvSpPr>
          <p:nvPr>
            <p:ph type="title"/>
          </p:nvPr>
        </p:nvSpPr>
        <p:spPr>
          <a:xfrm>
            <a:off x="914400" y="1544715"/>
            <a:ext cx="7315200" cy="1154097"/>
          </a:xfrm>
        </p:spPr>
        <p:txBody>
          <a:bodyPr/>
          <a:lstStyle/>
          <a:p>
            <a:r>
              <a:rPr lang="tr-TR"/>
              <a:t>Asıl başlık stili için tıklatın</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pPr/>
              <a:t>04.12.2017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pPr/>
              <a:t>04.12.2017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tr-TR"/>
              <a:t>Asıl başlık stili için tıklatın</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04.12.2017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tr-TR"/>
              <a:t>Asıl başlık stili için tıklatın</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04.12.2017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tr-TR"/>
              <a:t>Asıl başlık stili için tıklatın</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A23720DD-5B6D-40BF-8493-A6B52D484E6B}" type="datetimeFigureOut">
              <a:rPr lang="tr-TR" smtClean="0"/>
              <a:pPr/>
              <a:t>04.12.2017</a:t>
            </a:fld>
            <a:endParaRPr lang="tr-TR"/>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F302176B-0E47-46AC-8F43-DAB4B8A37D06}" type="slidenum">
              <a:rPr lang="tr-TR" smtClean="0"/>
              <a:pPr/>
              <a:t>‹#›</a:t>
            </a:fld>
            <a:endParaRPr lang="tr-TR"/>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tr-TR"/>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18.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2.xml"/><Relationship Id="rId4" Type="http://schemas.openxmlformats.org/officeDocument/2006/relationships/image" Target="../media/image30.jpeg"/></Relationships>
</file>

<file path=ppt/slides/_rels/slide21.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11894" y="-459432"/>
            <a:ext cx="7772400" cy="4824536"/>
          </a:xfrm>
        </p:spPr>
        <p:txBody>
          <a:bodyPr>
            <a:noAutofit/>
          </a:bodyPr>
          <a:lstStyle/>
          <a:p>
            <a:r>
              <a:rPr lang="tr-TR" sz="6600" dirty="0"/>
              <a:t>İNTERNET ORTAMINDA CİNSEL İSTİSMARIN ÖNLENMESİ</a:t>
            </a:r>
          </a:p>
        </p:txBody>
      </p:sp>
      <p:pic>
        <p:nvPicPr>
          <p:cNvPr id="2050" name="Picture 2" descr="C:\Documents and Settings\REHBERLİK\Belgelerim\Resimlerim\images (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4437112"/>
            <a:ext cx="3600400" cy="22810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1959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s-752b006323a058da68c3d534d27f60e452ac8722.jpg"/>
          <p:cNvPicPr>
            <a:picLocks noGrp="1" noChangeAspect="1"/>
          </p:cNvPicPr>
          <p:nvPr>
            <p:ph idx="1"/>
          </p:nvPr>
        </p:nvPicPr>
        <p:blipFill>
          <a:blip r:embed="rId2"/>
          <a:stretch>
            <a:fillRect/>
          </a:stretch>
        </p:blipFill>
        <p:spPr>
          <a:xfrm>
            <a:off x="0" y="0"/>
            <a:ext cx="9144000" cy="6858000"/>
          </a:xfrm>
        </p:spPr>
      </p:pic>
    </p:spTree>
    <p:extLst>
      <p:ext uri="{BB962C8B-B14F-4D97-AF65-F5344CB8AC3E}">
        <p14:creationId xmlns:p14="http://schemas.microsoft.com/office/powerpoint/2010/main" val="2599712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71600" y="116632"/>
            <a:ext cx="7315200" cy="1658153"/>
          </a:xfrm>
        </p:spPr>
        <p:txBody>
          <a:bodyPr>
            <a:normAutofit fontScale="90000"/>
          </a:bodyPr>
          <a:lstStyle/>
          <a:p>
            <a:br>
              <a:rPr lang="tr-TR" b="1" dirty="0"/>
            </a:br>
            <a:br>
              <a:rPr lang="tr-TR" b="1" dirty="0"/>
            </a:br>
            <a:br>
              <a:rPr lang="tr-TR" b="1" dirty="0"/>
            </a:br>
            <a:br>
              <a:rPr lang="tr-TR" b="1" dirty="0"/>
            </a:br>
            <a:br>
              <a:rPr lang="tr-TR" b="1" dirty="0"/>
            </a:br>
            <a:br>
              <a:rPr lang="tr-TR" b="1" dirty="0"/>
            </a:br>
            <a:r>
              <a:rPr lang="tr-TR" b="1" dirty="0"/>
              <a:t>ÇOCUK CİNSEL İSTİSMARI NEDİR?</a:t>
            </a:r>
            <a:br>
              <a:rPr lang="tr-TR" dirty="0"/>
            </a:br>
            <a:endParaRPr lang="tr-TR" dirty="0"/>
          </a:p>
        </p:txBody>
      </p:sp>
      <p:sp>
        <p:nvSpPr>
          <p:cNvPr id="3" name="İçerik Yer Tutucusu 2"/>
          <p:cNvSpPr>
            <a:spLocks noGrp="1"/>
          </p:cNvSpPr>
          <p:nvPr>
            <p:ph idx="1"/>
          </p:nvPr>
        </p:nvSpPr>
        <p:spPr>
          <a:xfrm>
            <a:off x="914400" y="1052736"/>
            <a:ext cx="7315200" cy="5256625"/>
          </a:xfrm>
        </p:spPr>
        <p:txBody>
          <a:bodyPr>
            <a:normAutofit/>
          </a:bodyPr>
          <a:lstStyle/>
          <a:p>
            <a:endParaRPr lang="tr-TR" dirty="0"/>
          </a:p>
          <a:p>
            <a:endParaRPr lang="tr-TR" dirty="0"/>
          </a:p>
          <a:p>
            <a:r>
              <a:rPr lang="tr-TR" dirty="0"/>
              <a:t>Çocuğun cinsel istismarı, bir çocukla yetişkin (ya da diğer bir çocuk) arasındaki çocuğun fail ya da gözlemcinin cinsel dürtüyle kullanıldığı her türlü etkileşimdir. Cinsel istismar dokunma davranışları içerebildiği gibi dokunma davranışları içermeden de gerçekleştirilmiş olabilir. </a:t>
            </a:r>
          </a:p>
          <a:p>
            <a:endParaRPr lang="tr-TR" dirty="0"/>
          </a:p>
          <a:p>
            <a:endParaRPr lang="tr-TR" dirty="0"/>
          </a:p>
        </p:txBody>
      </p:sp>
      <p:pic>
        <p:nvPicPr>
          <p:cNvPr id="1026" name="Picture 2" descr="C:\Documents and Settings\REHBERLİK\Belgelerim\Resimlerim\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3645024"/>
            <a:ext cx="5184576" cy="3024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9141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6048672"/>
          </a:xfrm>
        </p:spPr>
        <p:txBody>
          <a:bodyPr>
            <a:normAutofit/>
          </a:bodyPr>
          <a:lstStyle/>
          <a:p>
            <a:r>
              <a:rPr lang="tr-TR" dirty="0"/>
              <a:t>Çocuğun özel bölgelerine dokunma, seyretme, teşhir etme ya da çocuğu pornografiye maruz bırakma (pornografik içerikli resim film </a:t>
            </a:r>
            <a:r>
              <a:rPr lang="tr-TR" dirty="0" err="1"/>
              <a:t>vs</a:t>
            </a:r>
            <a:r>
              <a:rPr lang="tr-TR" dirty="0"/>
              <a:t> gösterme) ya da cinsel temas olabilir. Dokunmadan olan cinsel istismarda İstismarcı çoğu zaman fiziksel güç kullanmaz, ama oyun kullanabilir, hile yapıp kandırabilir, korkutabilir, çocuğun sessiz olması, kimseye söylememesi için çeşitli tehdit yollarını kullanabilir. </a:t>
            </a:r>
          </a:p>
          <a:p>
            <a:endParaRPr lang="tr-TR" dirty="0"/>
          </a:p>
          <a:p>
            <a:endParaRPr lang="tr-TR" dirty="0"/>
          </a:p>
        </p:txBody>
      </p:sp>
      <p:pic>
        <p:nvPicPr>
          <p:cNvPr id="2050" name="Picture 2" descr="C:\Documents and Settings\REHBERLİK\Belgelerim\Resimlerim\OJCA95IM1HCALI5CU0CAFZJM0OCARPYBI1CA5CHHK9CA5NUJ5DCAOCWGENCARHOMZTCAW1CMBFCAI4KGV4CAY13XHUCAP517IECA1OZ3WXCAJAHEPACATRGVEICA0VVFZ1CALR3PYQCA03T3YWCAL2K91Q.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4347764"/>
            <a:ext cx="2592288" cy="2459707"/>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Documents and Settings\REHBERLİK\Belgelerim\Resimlerim\15CABMFRUKCAH2LZVICAM72Q15CAPXNKMACAWWWK17CA1QEPOYCAZRGMAGCA5CISLNCAJ2TK9TCAUI1G72CAKP1X45CAYGQQ05CAX9DUIWCAO36XQUCA8607H8CARUMSQHCAT9M7V2CAGW0AEUCAYRAYL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7646" y="3938773"/>
            <a:ext cx="2266354" cy="227702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Documents and Settings\REHBERLİK\Belgelerim\Resimlerim\NOCACMDMJDCALSO9R2CAN2O5XBCANEPBLTCAX5MWVMCAN5O2UTCAHE6R6HCALDPKJLCAY3NK8NCA3JXEN8CAH3KG88CAM6W93ZCA1SI9K5CAKDZ583CAVTUY4XCAW6ZIG1CA31PL0VCADWJEN6CATBNXPV.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872" y="2800263"/>
            <a:ext cx="2448272" cy="27709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0898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332656"/>
            <a:ext cx="8229600" cy="6120680"/>
          </a:xfrm>
        </p:spPr>
        <p:txBody>
          <a:bodyPr/>
          <a:lstStyle/>
          <a:p>
            <a:r>
              <a:rPr lang="tr-TR" dirty="0"/>
              <a:t>İstismarcılar genellikle ustaca ikna beceri ve taktikler kullanarak çocuğun bağlanmasını sağlarlar. Bu taktikler hediyeler alma ya da özel aktiviteler ayarlama olabilir ki böylece kurbanın kafası karışarak karşı koymasını zorlaştırır.</a:t>
            </a:r>
          </a:p>
          <a:p>
            <a:endParaRPr lang="tr-TR" dirty="0"/>
          </a:p>
          <a:p>
            <a:endParaRPr lang="tr-TR" dirty="0"/>
          </a:p>
          <a:p>
            <a:endParaRPr lang="tr-TR" dirty="0"/>
          </a:p>
          <a:p>
            <a:endParaRPr lang="tr-TR" dirty="0"/>
          </a:p>
          <a:p>
            <a:endParaRPr lang="tr-TR" dirty="0"/>
          </a:p>
        </p:txBody>
      </p:sp>
      <p:pic>
        <p:nvPicPr>
          <p:cNvPr id="3077" name="Picture 5" descr="C:\Documents and Settings\REHBERLİK\Belgelerim\Resimlerim\8ECAOCC200CAIMPJPGCAHHOQZ4CAEGIU93CAOMR140CAJ5DVQWCAB9ZJD9CAL8Y549CAZBW02RCAWOME9OCALDMPI7CAOUTSNRCAC5Z498CACI8F5QCA27LSYWCAZG9H54CAK362RJCA04R03JCACKJSA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32857"/>
            <a:ext cx="3456384" cy="252028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C:\Documents and Settings\REHBERLİK\Belgelerim\Resimlerim\YHCA3H1UY8CAGL07MVCA4VGEMHCANYT35BCAED1PM8CAAN7G9SCALZZC9DCAFA4GTUCALS46ITCAA5RFXXCAXGNUA4CAP5O4JJCA53IUINCAWHFTERCAUS3OUGCADCAV93CAGVLXK5CA9FJUO1CAMHXH5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4694186"/>
            <a:ext cx="3348880" cy="2066630"/>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descr="C:\Documents and Settings\REHBERLİK\Belgelerim\Resimlerim\99CAC5A9H7CA52PQ61CAIFD0BMCA6SH3I2CA48LKAGCA4DS3G8CAWLNW7HCALZ72I5CAB9N4ULCA9NNRMRCA6QS5KXCAOTPNZKCAIV2UWQCAV30DGICA09DD48CATBOT6DCA75ZKHDCA3NEJQQCAPV262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7904" y="2132857"/>
            <a:ext cx="2601069" cy="195554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F:\kingston\istismar 2012\rsm\HSekerci_2011_09_24.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07904" y="2132857"/>
            <a:ext cx="4968552" cy="4725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8485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KİMLER CİNSEL İSTİSMAR EDİLEBİLİR?</a:t>
            </a:r>
            <a:br>
              <a:rPr lang="tr-TR" dirty="0"/>
            </a:br>
            <a:endParaRPr lang="tr-TR" dirty="0"/>
          </a:p>
        </p:txBody>
      </p:sp>
      <p:sp>
        <p:nvSpPr>
          <p:cNvPr id="3" name="İçerik Yer Tutucusu 2"/>
          <p:cNvSpPr>
            <a:spLocks noGrp="1"/>
          </p:cNvSpPr>
          <p:nvPr>
            <p:ph idx="1"/>
          </p:nvPr>
        </p:nvSpPr>
        <p:spPr/>
        <p:txBody>
          <a:bodyPr/>
          <a:lstStyle/>
          <a:p>
            <a:r>
              <a:rPr lang="tr-TR" dirty="0"/>
              <a:t>Her yaştan, her ırktan, her etnik gruptan ve her ekonomik zeminden çocuklar kolayca cinsel istismara maruz kalabilir. Çocuk cinsel istismarına erkek ve kız çocukların tamamı, her semtte,  ve her cemiyette ve her ülkelerde dünyanın her yerinde maruz kalabilirler.</a:t>
            </a:r>
          </a:p>
          <a:p>
            <a:endParaRPr lang="tr-TR" dirty="0"/>
          </a:p>
        </p:txBody>
      </p:sp>
    </p:spTree>
    <p:extLst>
      <p:ext uri="{BB962C8B-B14F-4D97-AF65-F5344CB8AC3E}">
        <p14:creationId xmlns:p14="http://schemas.microsoft.com/office/powerpoint/2010/main" val="2382904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620688"/>
            <a:ext cx="7315200" cy="1154097"/>
          </a:xfrm>
        </p:spPr>
        <p:txBody>
          <a:bodyPr>
            <a:normAutofit fontScale="90000"/>
          </a:bodyPr>
          <a:lstStyle/>
          <a:p>
            <a:r>
              <a:rPr lang="tr-TR" b="1" dirty="0"/>
              <a:t>Bir çocuğun cinsel istismara maruz kaldığını nasıl söyleyebilirsiniz?</a:t>
            </a:r>
            <a:endParaRPr lang="tr-TR" dirty="0"/>
          </a:p>
        </p:txBody>
      </p:sp>
      <p:sp>
        <p:nvSpPr>
          <p:cNvPr id="3" name="İçerik Yer Tutucusu 2"/>
          <p:cNvSpPr>
            <a:spLocks noGrp="1"/>
          </p:cNvSpPr>
          <p:nvPr>
            <p:ph idx="1"/>
          </p:nvPr>
        </p:nvSpPr>
        <p:spPr>
          <a:xfrm>
            <a:off x="683568" y="1844825"/>
            <a:ext cx="7920880" cy="4464536"/>
          </a:xfrm>
        </p:spPr>
        <p:txBody>
          <a:bodyPr>
            <a:normAutofit/>
          </a:bodyPr>
          <a:lstStyle/>
          <a:p>
            <a:r>
              <a:rPr lang="tr-TR" dirty="0"/>
              <a:t>Cinsel istismara uğramış çocuklar bir dizi duygusal ve davranışsal tepkiler gösterirler, bunların birçoğu diğer çeşit travma geçiren çocukların özellikleridir. Bu tepkilerden bazıları  şunlardır: </a:t>
            </a:r>
          </a:p>
          <a:p>
            <a:pPr lvl="0"/>
            <a:r>
              <a:rPr lang="tr-TR" dirty="0"/>
              <a:t>Gece kabusların artması ve /veya diğer uyku güçlükleri </a:t>
            </a:r>
          </a:p>
          <a:p>
            <a:pPr lvl="0"/>
            <a:r>
              <a:rPr lang="tr-TR" dirty="0"/>
              <a:t>İçe kapanma </a:t>
            </a:r>
          </a:p>
          <a:p>
            <a:endParaRPr lang="tr-TR" dirty="0"/>
          </a:p>
        </p:txBody>
      </p:sp>
      <p:pic>
        <p:nvPicPr>
          <p:cNvPr id="4098" name="Picture 2" descr="C:\Documents and Settings\REHBERLİK\Belgelerim\Resimlerim\indir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4005064"/>
            <a:ext cx="3048000" cy="2232248"/>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Documents and Settings\REHBERLİK\Belgelerim\Resimlerim\1KCAAVVNWTCACLH8XCCAK6NU47CAIRWMAUCAP4F3OBCAPP4U4YCAWMW7G9CA95JZ1OCAFCJPTICATX53D5CAI85508CAWMKPJWCAT667W2CAE139Y0CAKBXCL3CAUSQEH4CA8DPRBPCA9B9DEJCAPXI6M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016" y="3789040"/>
            <a:ext cx="3888432" cy="2592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0119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404664"/>
            <a:ext cx="8136904" cy="5976704"/>
          </a:xfrm>
        </p:spPr>
        <p:txBody>
          <a:bodyPr/>
          <a:lstStyle/>
          <a:p>
            <a:pPr lvl="0"/>
            <a:r>
              <a:rPr lang="tr-TR" dirty="0"/>
              <a:t>Öfke patlamaları </a:t>
            </a:r>
          </a:p>
          <a:p>
            <a:pPr lvl="0"/>
            <a:r>
              <a:rPr lang="tr-TR" dirty="0" err="1"/>
              <a:t>Anksiyete</a:t>
            </a:r>
            <a:r>
              <a:rPr lang="tr-TR" dirty="0"/>
              <a:t> (kaygı) </a:t>
            </a:r>
          </a:p>
          <a:p>
            <a:pPr lvl="0"/>
            <a:r>
              <a:rPr lang="tr-TR" dirty="0"/>
              <a:t>Belli bireylerle yalnız kalmak istememesi (yalnız kalmaya karşı direnme) </a:t>
            </a:r>
          </a:p>
          <a:p>
            <a:pPr lvl="0"/>
            <a:r>
              <a:rPr lang="tr-TR" dirty="0"/>
              <a:t>Yaşına göre uygun olmayan cinsel kelimeler kullanma ya da davranışlarda bulunma </a:t>
            </a:r>
          </a:p>
          <a:p>
            <a:pPr lvl="0"/>
            <a:endParaRPr lang="tr-TR" dirty="0"/>
          </a:p>
          <a:p>
            <a:pPr lvl="0"/>
            <a:endParaRPr lang="tr-TR" dirty="0"/>
          </a:p>
          <a:p>
            <a:endParaRPr lang="tr-TR" dirty="0"/>
          </a:p>
        </p:txBody>
      </p:sp>
      <p:pic>
        <p:nvPicPr>
          <p:cNvPr id="5122" name="Picture 2" descr="C:\Documents and Settings\REHBERLİK\Belgelerim\Resimlerim\UQCAH70KX2CARPUEHJCA7NOM3OCAVU8HAXCAB1JOPNCAR3CZSNCAR5K0DMCAEOATP3CAQ5QLW7CAW3W61ZCAG21HNKCAONPPCNCA65ZPSUCAFUJFCNCABI06VQCAY9HT54CAL2MDPXCAL1GYMHCAX51IL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829043"/>
            <a:ext cx="3096543" cy="2880518"/>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Documents and Settings\REHBERLİK\Belgelerim\Resimlerim\P4CAQNPX8CCAY5D9PNCAGKNLZBCACF7HOICARX9MW2CAJ7BU9JCAJ983PGCAPMIRXJCA5J27VGCASFBDPTCAN0PHX8CAJLW2F5CAYOSTJ2CA3LUA09CAB72SR5CA8INSN9CA3Q8VS4CAFS8EFMCASQC03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2660969"/>
            <a:ext cx="3197324" cy="3216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3212806"/>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505475"/>
          </a:xfrm>
        </p:spPr>
        <p:txBody>
          <a:bodyPr/>
          <a:lstStyle/>
          <a:p>
            <a:r>
              <a:rPr lang="tr-TR" dirty="0"/>
              <a:t>Her ne kadar cinsel istismara uğramış çocukların birçoğu duygusal ve davranış değişiklikleri gösterse de bazıları göstermeyebilir. Sonuçta sadece belirtilere odaklaşmayıp, ama koruma tedbirleri ve iletişim beden sağlığı ve güvenliği öğretmek ve cinsel konularda konuşmaya da açık olup çocuğunuzun sizinle gereğinde konuşmasını teşvik etmek de önemlidir.</a:t>
            </a:r>
          </a:p>
          <a:p>
            <a:endParaRPr lang="tr-TR" dirty="0"/>
          </a:p>
        </p:txBody>
      </p:sp>
      <p:pic>
        <p:nvPicPr>
          <p:cNvPr id="6146" name="Picture 2" descr="C:\Documents and Settings\REHBERLİK\Belgelerim\Resimlerim\images (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2708920"/>
            <a:ext cx="5472608" cy="4149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8122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86368" y="188640"/>
            <a:ext cx="7315200" cy="2666265"/>
          </a:xfrm>
        </p:spPr>
        <p:txBody>
          <a:bodyPr>
            <a:normAutofit fontScale="90000"/>
          </a:bodyPr>
          <a:lstStyle/>
          <a:p>
            <a:br>
              <a:rPr lang="tr-TR" b="1" dirty="0"/>
            </a:br>
            <a:r>
              <a:rPr lang="tr-TR" b="1" dirty="0"/>
              <a:t>ÇOCUKLAR CİNSEL İSTİSMARA UĞRADIKLARINDA NEDEN SÖYLEMEZLER?</a:t>
            </a:r>
            <a:br>
              <a:rPr lang="tr-TR" dirty="0"/>
            </a:br>
            <a:endParaRPr lang="tr-TR" dirty="0"/>
          </a:p>
        </p:txBody>
      </p:sp>
      <p:sp>
        <p:nvSpPr>
          <p:cNvPr id="3" name="İçerik Yer Tutucusu 2"/>
          <p:cNvSpPr>
            <a:spLocks noGrp="1"/>
          </p:cNvSpPr>
          <p:nvPr>
            <p:ph idx="1"/>
          </p:nvPr>
        </p:nvSpPr>
        <p:spPr>
          <a:xfrm>
            <a:off x="467544" y="1988841"/>
            <a:ext cx="8208912" cy="4320520"/>
          </a:xfrm>
        </p:spPr>
        <p:txBody>
          <a:bodyPr>
            <a:normAutofit/>
          </a:bodyPr>
          <a:lstStyle/>
          <a:p>
            <a:endParaRPr lang="tr-TR" dirty="0"/>
          </a:p>
          <a:p>
            <a:r>
              <a:rPr lang="tr-TR" dirty="0"/>
              <a:t> Birçok sebepten çocuklar cinsel istismara maruz kaldıklarını açıklamak istemezler şunlar dahil:</a:t>
            </a:r>
          </a:p>
          <a:p>
            <a:pPr lvl="0"/>
            <a:r>
              <a:rPr lang="tr-TR" dirty="0"/>
              <a:t>Fiziksel zararla tehditler (çocuğun kendisine ve(ya) çocuğun ailesine) </a:t>
            </a:r>
          </a:p>
          <a:p>
            <a:pPr lvl="0"/>
            <a:r>
              <a:rPr lang="tr-TR" dirty="0"/>
              <a:t>Evden atılma korkusu </a:t>
            </a:r>
          </a:p>
          <a:p>
            <a:pPr lvl="0"/>
            <a:r>
              <a:rPr lang="tr-TR" dirty="0"/>
              <a:t>Kendisine inanılmaması korkusu </a:t>
            </a:r>
          </a:p>
          <a:p>
            <a:pPr lvl="0"/>
            <a:r>
              <a:rPr lang="tr-TR" dirty="0"/>
              <a:t>Utanma veya suçluluk </a:t>
            </a:r>
          </a:p>
          <a:p>
            <a:endParaRPr lang="tr-TR" dirty="0"/>
          </a:p>
          <a:p>
            <a:endParaRPr lang="tr-TR" dirty="0"/>
          </a:p>
        </p:txBody>
      </p:sp>
      <p:pic>
        <p:nvPicPr>
          <p:cNvPr id="7170" name="Picture 2" descr="C:\Documents and Settings\REHBERLİK\Belgelerim\Resimlerim\XFCAEVM32GCAY8WRA8CAACUU4PCAM221SMCAXYH2U9CA935KUICA3TPPURCA44RX0DCAL43SM5CACNH4RKCA5F1TUECADMSCH7CAB51BLNCAPR7A50CA4MKRSMCAOQJDUACALMO49JCA1JVTB4CARMPD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6" y="4725144"/>
            <a:ext cx="3024336" cy="2132856"/>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C:\Documents and Settings\REHBERLİK\Belgelerim\Resimlerim\73CADFQVV1CAQOLZO2CAX3UXDZCAG3CLT8CAIHPDZICA1KJ7M2CAOMDMIZCA71Z44MCA0H77T8CAV01NW8CA1WYSUBCAM5M6SSCAONC37DCAHZ64A6CA9065R4CAUI01AECAJEKW22CAG0KFLLCADYG0M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0072" y="3501008"/>
            <a:ext cx="3096344" cy="3096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72188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764704"/>
            <a:ext cx="8229600" cy="5361459"/>
          </a:xfrm>
        </p:spPr>
        <p:txBody>
          <a:bodyPr>
            <a:normAutofit/>
          </a:bodyPr>
          <a:lstStyle/>
          <a:p>
            <a:r>
              <a:rPr lang="tr-TR" dirty="0"/>
              <a:t>İstismarcı çocuk için ya da aile için önemli biri ise çocuk istismarcının problem yaşamasından endişe eder. Ayrıca çocuklar çoğunlukla cinsel istismara maruz kalmalarının kendi hataları olduğuna inanırlar, dolayısıyla bu açığa çıktığında başlarının derde girmesinden korkarlar. Çok küçük çocuklar istismara uğradıklarını anlatabilecek kadar dil becerisine sahip olmayabilir, ya da  özellikle cinsel istismar oyun içinde oluyorsa failin eyleminin istismar olduğunu anlayamayabilir.</a:t>
            </a:r>
          </a:p>
          <a:p>
            <a:endParaRPr lang="tr-TR" dirty="0"/>
          </a:p>
          <a:p>
            <a:endParaRPr lang="tr-TR" dirty="0"/>
          </a:p>
        </p:txBody>
      </p:sp>
      <p:pic>
        <p:nvPicPr>
          <p:cNvPr id="8194" name="Picture 2" descr="C:\Documents and Settings\REHBERLİK\Belgelerim\Resimlerim\SFCAT0QJ9UCAC17YXGCABQ26X9CA01Z3FMCACJNUN8CAFJ3YL2CA7PS7ZNCAVC7XQ1CA34QEYRCAXLF6X8CALJAR1PCARNQ72YCABF9L3VCA34ZU8MCANH7GSGCABFMB1ZCALXLMJ2CAUN2PU5CA0YUN3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3789040"/>
            <a:ext cx="3888432" cy="27123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6792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s-4a5fce02f3fdeb3884697c75d3901316499d2a04.jpg"/>
          <p:cNvPicPr>
            <a:picLocks noGrp="1" noChangeAspect="1"/>
          </p:cNvPicPr>
          <p:nvPr>
            <p:ph idx="1"/>
          </p:nvPr>
        </p:nvPicPr>
        <p:blipFill>
          <a:blip r:embed="rId2"/>
          <a:stretch>
            <a:fillRect/>
          </a:stretch>
        </p:blipFill>
        <p:spPr>
          <a:xfrm>
            <a:off x="0" y="0"/>
            <a:ext cx="9144000" cy="6858000"/>
          </a:xfrm>
        </p:spPr>
      </p:pic>
    </p:spTree>
    <p:extLst>
      <p:ext uri="{BB962C8B-B14F-4D97-AF65-F5344CB8AC3E}">
        <p14:creationId xmlns:p14="http://schemas.microsoft.com/office/powerpoint/2010/main" val="553004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548680"/>
            <a:ext cx="7315200" cy="1154097"/>
          </a:xfrm>
        </p:spPr>
        <p:txBody>
          <a:bodyPr>
            <a:normAutofit fontScale="90000"/>
          </a:bodyPr>
          <a:lstStyle/>
          <a:p>
            <a:r>
              <a:rPr lang="tr-TR" b="1" dirty="0"/>
              <a:t>İNTERNET KULLANIMINDA DİKKAT EDİLMESİ GEREKENLER NELERDİR</a:t>
            </a:r>
            <a:r>
              <a:rPr lang="tr-TR" dirty="0"/>
              <a:t>?</a:t>
            </a:r>
          </a:p>
        </p:txBody>
      </p:sp>
      <p:sp>
        <p:nvSpPr>
          <p:cNvPr id="3" name="İçerik Yer Tutucusu 2"/>
          <p:cNvSpPr>
            <a:spLocks noGrp="1"/>
          </p:cNvSpPr>
          <p:nvPr>
            <p:ph idx="1"/>
          </p:nvPr>
        </p:nvSpPr>
        <p:spPr>
          <a:xfrm>
            <a:off x="611560" y="1844824"/>
            <a:ext cx="7992888" cy="4752528"/>
          </a:xfrm>
        </p:spPr>
        <p:txBody>
          <a:bodyPr>
            <a:normAutofit/>
          </a:bodyPr>
          <a:lstStyle/>
          <a:p>
            <a:r>
              <a:rPr lang="tr-TR" dirty="0"/>
              <a:t>1.  En az çocuğunuzu koruyacak kadar İnternet kullanmayı öğrenin.</a:t>
            </a:r>
          </a:p>
          <a:p>
            <a:r>
              <a:rPr lang="tr-TR" dirty="0"/>
              <a:t>2.  İnternet kullanımında yasaklayıcı değil, zaman açısından sınırlayıcı olun.</a:t>
            </a:r>
          </a:p>
          <a:p>
            <a:r>
              <a:rPr lang="tr-TR" dirty="0"/>
              <a:t>3.  İnternetin derslerini aksatmasına izin vermeyin.</a:t>
            </a:r>
          </a:p>
          <a:p>
            <a:r>
              <a:rPr lang="tr-TR" dirty="0"/>
              <a:t>4.  Diğer sosyal aktivitelere katılımını özendirin.</a:t>
            </a:r>
          </a:p>
          <a:p>
            <a:r>
              <a:rPr lang="tr-TR" dirty="0"/>
              <a:t>5.  İnternet sebebiyle sorumluluklarını yerine getirmemesine fırsat vermeyin.</a:t>
            </a:r>
          </a:p>
          <a:p>
            <a:endParaRPr lang="tr-TR" dirty="0"/>
          </a:p>
        </p:txBody>
      </p:sp>
      <p:pic>
        <p:nvPicPr>
          <p:cNvPr id="9218" name="Picture 2" descr="C:\Documents and Settings\REHBERLİK\Belgelerim\Resimlerim\2BCAMZBXS6CA56AYGGCAPVDATGCAA86XEGCA3L51OSCA9QXDHBCAPQT3KHCAAN56DSCAY5YU5BCARNUZK6CA50BCRVCAUPW6AJCAW33GQHCAT9GON2CAJI1AAECA0ZD7HBCASP33L5CAL4J781CA4JP94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4625636"/>
            <a:ext cx="1834317" cy="1872208"/>
          </a:xfrm>
          <a:prstGeom prst="rect">
            <a:avLst/>
          </a:prstGeom>
          <a:noFill/>
          <a:extLst>
            <a:ext uri="{909E8E84-426E-40DD-AFC4-6F175D3DCCD1}">
              <a14:hiddenFill xmlns:a14="http://schemas.microsoft.com/office/drawing/2010/main">
                <a:solidFill>
                  <a:srgbClr val="FFFFFF"/>
                </a:solidFill>
              </a14:hiddenFill>
            </a:ext>
          </a:extLst>
        </p:spPr>
      </p:pic>
      <p:pic>
        <p:nvPicPr>
          <p:cNvPr id="9219" name="Picture 3" descr="C:\Documents and Settings\REHBERLİK\Belgelerim\Resimlerim\V2CAWOEE7NCA6XG8QWCAJS9Q5PCA4ADBDFCAZV0TX7CADQH976CAPUDZ24CACI5WP7CA2DSVVDCAYIEWKSCA6NP89WCAZWW793CALRSTFWCA9OHTGCCAHRQP5BCAOJBIMVCA62KAOMCA464O7VCA7Z4EO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152" y="4221088"/>
            <a:ext cx="3096344" cy="1944216"/>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C:\Documents and Settings\REHBERLİK\Belgelerim\Resimlerim\10CAHEUHOZCATZAJN4CABRZBJMCAOPAZB7CAIJHLN1CATHGEVDCAO073Y4CA312HLKCAA0SPL9CAXQK6YWCALB7BRYCA9ZWI81CAD83IBJCAMTB9SXCAKQB1ABCA1M3DGGCA924QLNCA6KI3WMCAOE0XP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9792" y="4653136"/>
            <a:ext cx="2880320" cy="2016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26695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476672"/>
            <a:ext cx="7315200" cy="1154097"/>
          </a:xfrm>
        </p:spPr>
        <p:txBody>
          <a:bodyPr>
            <a:normAutofit fontScale="90000"/>
          </a:bodyPr>
          <a:lstStyle/>
          <a:p>
            <a:r>
              <a:rPr lang="tr-TR" b="1" dirty="0"/>
              <a:t>OLASI TEHLİKELER NELERDİR?</a:t>
            </a:r>
          </a:p>
        </p:txBody>
      </p:sp>
      <p:sp>
        <p:nvSpPr>
          <p:cNvPr id="3" name="İçerik Yer Tutucusu 2"/>
          <p:cNvSpPr>
            <a:spLocks noGrp="1"/>
          </p:cNvSpPr>
          <p:nvPr>
            <p:ph idx="1"/>
          </p:nvPr>
        </p:nvSpPr>
        <p:spPr>
          <a:xfrm>
            <a:off x="467544" y="1628800"/>
            <a:ext cx="8136904" cy="4680560"/>
          </a:xfrm>
        </p:spPr>
        <p:txBody>
          <a:bodyPr/>
          <a:lstStyle/>
          <a:p>
            <a:endParaRPr lang="tr-TR" dirty="0"/>
          </a:p>
          <a:p>
            <a:r>
              <a:rPr lang="tr-TR" dirty="0"/>
              <a:t>1. Tanımadıkları kişilerle arkadaşlık</a:t>
            </a:r>
          </a:p>
          <a:p>
            <a:r>
              <a:rPr lang="tr-TR" dirty="0"/>
              <a:t>2. Aşırı kullanımın sebep olduğu internet bağımlılığı</a:t>
            </a:r>
          </a:p>
          <a:p>
            <a:r>
              <a:rPr lang="tr-TR" dirty="0"/>
              <a:t>3. Fiziki sağlık sorunları</a:t>
            </a:r>
          </a:p>
          <a:p>
            <a:r>
              <a:rPr lang="tr-TR" dirty="0"/>
              <a:t>4. Öfke, şiddet ve yalnızlık gibi psikolojik sorunlar</a:t>
            </a:r>
          </a:p>
          <a:p>
            <a:r>
              <a:rPr lang="tr-TR" dirty="0"/>
              <a:t>5. Şiddet ve müstehcen içerikli görüntüler</a:t>
            </a:r>
          </a:p>
          <a:p>
            <a:endParaRPr lang="tr-TR" dirty="0"/>
          </a:p>
          <a:p>
            <a:endParaRPr lang="tr-TR" dirty="0"/>
          </a:p>
        </p:txBody>
      </p:sp>
      <p:pic>
        <p:nvPicPr>
          <p:cNvPr id="10242" name="Picture 2" descr="C:\Documents and Settings\REHBERLİK\Belgelerim\Resimlerim\0ZCAPEM3QLCAL7XX24CA90WG4DCAAKR114CA3NKE0OCAVT90EECAVAV3ZCCARKOZ2ACAWBEQVUCA08O1LLCA4ZUQMRCAX5PZH5CAJ0IVPWCAF70TK3CAXZDTDACAPHHIZ2CAWURFKHCA7EF405CAFUI0V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3875112"/>
            <a:ext cx="3567432" cy="2847086"/>
          </a:xfrm>
          <a:prstGeom prst="rect">
            <a:avLst/>
          </a:prstGeom>
          <a:noFill/>
          <a:extLst>
            <a:ext uri="{909E8E84-426E-40DD-AFC4-6F175D3DCCD1}">
              <a14:hiddenFill xmlns:a14="http://schemas.microsoft.com/office/drawing/2010/main">
                <a:solidFill>
                  <a:srgbClr val="FFFFFF"/>
                </a:solidFill>
              </a14:hiddenFill>
            </a:ext>
          </a:extLst>
        </p:spPr>
      </p:pic>
      <p:pic>
        <p:nvPicPr>
          <p:cNvPr id="10243" name="Picture 3" descr="C:\Documents and Settings\REHBERLİK\Belgelerim\Resimlerim\K5CAKR8775CAMMNH3LCAYXS4SACAQ4U5BCCA90B9IGCAXI2HCQCAZGK72DCALGT7T5CAU44J1VCA250OALCAZI36DYCAU5758HCAY4AXY5CABZW883CA6L8SJ5CAOHY3KSCALYFKCSCAP8RIPXCA8T470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918" y="4077072"/>
            <a:ext cx="2846897" cy="25922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76458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620689"/>
            <a:ext cx="8496944" cy="5688672"/>
          </a:xfrm>
        </p:spPr>
        <p:txBody>
          <a:bodyPr>
            <a:normAutofit/>
          </a:bodyPr>
          <a:lstStyle/>
          <a:p>
            <a:pPr marL="982980" lvl="1" indent="-342900">
              <a:defRPr/>
            </a:pPr>
            <a:r>
              <a:rPr lang="tr-TR" sz="2400" dirty="0"/>
              <a:t>6.Müstehcen yayın ya da şiddet içeren internet sitelerine tesadüfen ve kolaylıkla girebiliyor olması, </a:t>
            </a:r>
          </a:p>
          <a:p>
            <a:pPr marL="982980" lvl="1" indent="-342900">
              <a:defRPr/>
            </a:pPr>
            <a:r>
              <a:rPr lang="tr-TR" sz="2400" dirty="0"/>
              <a:t>7.Yaşına uygun olmayan görüntülerle karşılaşıyor olması, </a:t>
            </a:r>
          </a:p>
          <a:p>
            <a:pPr marL="982980" lvl="1" indent="-342900">
              <a:defRPr/>
            </a:pPr>
            <a:r>
              <a:rPr lang="tr-TR" sz="2400" dirty="0"/>
              <a:t>8.Kimliği belirsiz ve tehlikeli kişilerce kandırılma ya da taciz edilme ihtimali tüm yaşantılarını etkileyecek ve kalıcı izler bırakacak sonuçlar doğurabilmektedir. </a:t>
            </a:r>
          </a:p>
          <a:p>
            <a:pPr marL="982980" lvl="1" indent="-342900">
              <a:defRPr/>
            </a:pPr>
            <a:endParaRPr lang="tr-TR" sz="2400" dirty="0"/>
          </a:p>
          <a:p>
            <a:pPr marL="982980" lvl="1" indent="-342900">
              <a:defRPr/>
            </a:pPr>
            <a:endParaRPr lang="tr-TR" sz="2400" dirty="0"/>
          </a:p>
          <a:p>
            <a:endParaRPr lang="tr-TR" dirty="0"/>
          </a:p>
        </p:txBody>
      </p:sp>
      <p:pic>
        <p:nvPicPr>
          <p:cNvPr id="1027" name="Picture 3" descr="C:\Documents and Settings\REHBERLİK\Belgelerim\Resimlerim\images (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3717032"/>
            <a:ext cx="7056784" cy="2880320"/>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71157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332656"/>
            <a:ext cx="7315200" cy="1154097"/>
          </a:xfrm>
        </p:spPr>
        <p:txBody>
          <a:bodyPr>
            <a:normAutofit fontScale="90000"/>
          </a:bodyPr>
          <a:lstStyle/>
          <a:p>
            <a:r>
              <a:rPr lang="tr-TR" b="1" dirty="0"/>
              <a:t>ÇOCUĞUNUZUN BİLMESİ GEREKENLER NELERDİR?</a:t>
            </a:r>
          </a:p>
        </p:txBody>
      </p:sp>
      <p:sp>
        <p:nvSpPr>
          <p:cNvPr id="3" name="İçerik Yer Tutucusu 2"/>
          <p:cNvSpPr>
            <a:spLocks noGrp="1"/>
          </p:cNvSpPr>
          <p:nvPr>
            <p:ph idx="1"/>
          </p:nvPr>
        </p:nvSpPr>
        <p:spPr>
          <a:xfrm>
            <a:off x="395536" y="1700808"/>
            <a:ext cx="8496944" cy="3888432"/>
          </a:xfrm>
        </p:spPr>
        <p:txBody>
          <a:bodyPr>
            <a:normAutofit/>
          </a:bodyPr>
          <a:lstStyle/>
          <a:p>
            <a:r>
              <a:rPr lang="tr-TR" dirty="0"/>
              <a:t>1. İnternette tanımadıkları kişilerden gelen arkadaşlık tekliflerine hayır demeyi</a:t>
            </a:r>
          </a:p>
          <a:p>
            <a:r>
              <a:rPr lang="tr-TR" dirty="0"/>
              <a:t>2. Hoşlanmadıkları bir durumu sizinle paylaşmaları gerektiğini</a:t>
            </a:r>
          </a:p>
          <a:p>
            <a:r>
              <a:rPr lang="tr-TR" dirty="0"/>
              <a:t>3. İnternet üzerinden gelen cazip, fakat aldatıcı teklifleri reddetmeyi</a:t>
            </a:r>
          </a:p>
          <a:p>
            <a:r>
              <a:rPr lang="tr-TR" dirty="0"/>
              <a:t>4. İnternetin gerçek hayattan çok farklı olduğunu</a:t>
            </a:r>
          </a:p>
          <a:p>
            <a:r>
              <a:rPr lang="tr-TR" dirty="0"/>
              <a:t>5. Hayatın sadece İnternetten ibaret olmadığını</a:t>
            </a:r>
          </a:p>
          <a:p>
            <a:endParaRPr lang="tr-TR" dirty="0"/>
          </a:p>
          <a:p>
            <a:endParaRPr lang="tr-TR" dirty="0"/>
          </a:p>
        </p:txBody>
      </p:sp>
      <p:pic>
        <p:nvPicPr>
          <p:cNvPr id="11266" name="Picture 2" descr="C:\Documents and Settings\REHBERLİK\Belgelerim\Resimlerim\6KCAMB16ALCAHK2UI6CAK58DB7CAOCH9JCCADBOPHVCAA9S39RCAG4G9ZJCAEOEHWNCASNXJ66CAEI1W5SCAE1FS4FCAZSF9VLCAMFMB8OCAYECIMGCAE2KG3BCA038KPICANL033XCA4BE732CA2T1Y7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4221088"/>
            <a:ext cx="4752528" cy="2304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94571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82782" y="764704"/>
            <a:ext cx="7315200" cy="1154097"/>
          </a:xfrm>
        </p:spPr>
        <p:txBody>
          <a:bodyPr>
            <a:normAutofit fontScale="90000"/>
          </a:bodyPr>
          <a:lstStyle/>
          <a:p>
            <a:r>
              <a:rPr lang="tr-TR" b="1" dirty="0"/>
              <a:t>DAVRANIŞLARI KAZANDIRMAK İÇİN ÖNCE ÖRNEK OLUN!</a:t>
            </a:r>
          </a:p>
        </p:txBody>
      </p:sp>
      <p:sp>
        <p:nvSpPr>
          <p:cNvPr id="3" name="İçerik Yer Tutucusu 2"/>
          <p:cNvSpPr>
            <a:spLocks noGrp="1"/>
          </p:cNvSpPr>
          <p:nvPr>
            <p:ph idx="1"/>
          </p:nvPr>
        </p:nvSpPr>
        <p:spPr>
          <a:xfrm>
            <a:off x="539552" y="1988840"/>
            <a:ext cx="8136904" cy="4320520"/>
          </a:xfrm>
        </p:spPr>
        <p:txBody>
          <a:bodyPr>
            <a:normAutofit/>
          </a:bodyPr>
          <a:lstStyle/>
          <a:p>
            <a:r>
              <a:rPr lang="tr-TR" dirty="0"/>
              <a:t>1. İnternet kuralları belirleyin ve bunlara önce siz uyun.</a:t>
            </a:r>
          </a:p>
          <a:p>
            <a:r>
              <a:rPr lang="tr-TR" dirty="0"/>
              <a:t>2. Çocuklarınızla aranızda aile sözleşmesi imzalayın ve uygulayın. </a:t>
            </a:r>
          </a:p>
          <a:p>
            <a:r>
              <a:rPr lang="tr-TR" dirty="0"/>
              <a:t>3. Belirlediğiniz İnternet kullanım zamanına siz de riayet edin.</a:t>
            </a:r>
          </a:p>
          <a:p>
            <a:r>
              <a:rPr lang="tr-TR" dirty="0"/>
              <a:t>4. İnternet dışında aile içi aktiviteler düzenleyin.</a:t>
            </a:r>
          </a:p>
          <a:p>
            <a:r>
              <a:rPr lang="tr-TR" dirty="0"/>
              <a:t>5. Çocuğunuzun en iyi ve en güvenilir arkadaşı siz olun.</a:t>
            </a:r>
          </a:p>
          <a:p>
            <a:endParaRPr lang="tr-TR" dirty="0"/>
          </a:p>
          <a:p>
            <a:endParaRPr lang="tr-TR" dirty="0"/>
          </a:p>
        </p:txBody>
      </p:sp>
      <p:pic>
        <p:nvPicPr>
          <p:cNvPr id="12290" name="Picture 2" descr="C:\Documents and Settings\REHBERLİK\Belgelerim\Resimlerim\MUCAN5QS9BCARQ00XRCA192QTHCAM91I17CA9FXCHCCAEJ2R4NCAU35LHRCAIAQFOMCA9T03T6CALYTB8ICAE39X8FCAF8EA01CAS2085TCA65ZNRHCAINTHNOCAMWIT71CALCZBLCCA784TU8CA66PZZ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40382" y="4310638"/>
            <a:ext cx="4446021" cy="2518376"/>
          </a:xfrm>
          <a:prstGeom prst="rect">
            <a:avLst/>
          </a:prstGeom>
          <a:noFill/>
          <a:extLst>
            <a:ext uri="{909E8E84-426E-40DD-AFC4-6F175D3DCCD1}">
              <a14:hiddenFill xmlns:a14="http://schemas.microsoft.com/office/drawing/2010/main">
                <a:solidFill>
                  <a:srgbClr val="FFFFFF"/>
                </a:solidFill>
              </a14:hiddenFill>
            </a:ext>
          </a:extLst>
        </p:spPr>
      </p:pic>
      <p:pic>
        <p:nvPicPr>
          <p:cNvPr id="12291" name="Picture 3" descr="C:\Documents and Settings\REHBERLİK\Belgelerim\Resimlerim\7PCA26OVHICAMS2P6XCA5VQRZNCA3SNFU0CADRWFJCCAVM662GCA9D6W6DCA683RO6CAAG6XIRCA7DRP11CAKVIDZACANLQNB9CAF3NYDOCAUK42KQCACTJQJRCA2UC3ELCAWD5932CAODNZV7CA68K64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4310638"/>
            <a:ext cx="4332878" cy="2518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05843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404664"/>
            <a:ext cx="7315200" cy="1154097"/>
          </a:xfrm>
        </p:spPr>
        <p:txBody>
          <a:bodyPr>
            <a:noAutofit/>
          </a:bodyPr>
          <a:lstStyle/>
          <a:p>
            <a:r>
              <a:rPr lang="tr-TR" b="1" dirty="0"/>
              <a:t>SOSYAL AĞLARA DİKKAT!</a:t>
            </a:r>
          </a:p>
        </p:txBody>
      </p:sp>
      <p:sp>
        <p:nvSpPr>
          <p:cNvPr id="3" name="İçerik Yer Tutucusu 2"/>
          <p:cNvSpPr>
            <a:spLocks noGrp="1"/>
          </p:cNvSpPr>
          <p:nvPr>
            <p:ph idx="1"/>
          </p:nvPr>
        </p:nvSpPr>
        <p:spPr>
          <a:xfrm>
            <a:off x="395536" y="1700808"/>
            <a:ext cx="8136904" cy="5157191"/>
          </a:xfrm>
        </p:spPr>
        <p:txBody>
          <a:bodyPr>
            <a:normAutofit/>
          </a:bodyPr>
          <a:lstStyle/>
          <a:p>
            <a:r>
              <a:rPr lang="tr-TR" dirty="0"/>
              <a:t>1. Çocuğunuz bu sitelere (</a:t>
            </a:r>
            <a:r>
              <a:rPr lang="tr-TR" dirty="0" err="1"/>
              <a:t>örn</a:t>
            </a:r>
            <a:r>
              <a:rPr lang="tr-TR" dirty="0"/>
              <a:t>. </a:t>
            </a:r>
            <a:r>
              <a:rPr lang="tr-TR" dirty="0" err="1"/>
              <a:t>facebook</a:t>
            </a:r>
            <a:r>
              <a:rPr lang="tr-TR" dirty="0"/>
              <a:t>) üye ise, sizde üye olup onun arkadaşı olun.</a:t>
            </a:r>
          </a:p>
          <a:p>
            <a:r>
              <a:rPr lang="tr-TR" dirty="0"/>
              <a:t>2. Profillerindeki gizlilik ayarlarını yapmasını sağlayın.</a:t>
            </a:r>
          </a:p>
          <a:p>
            <a:r>
              <a:rPr lang="tr-TR" dirty="0"/>
              <a:t>3. Tam isim, adres, telefon, okul, özel fotoğraflarını paylaşmamasını söyleyin.</a:t>
            </a:r>
          </a:p>
          <a:p>
            <a:r>
              <a:rPr lang="tr-TR" dirty="0"/>
              <a:t>4. Tanımadıkları kişileri arkadaş listelerine eklememelerini söyleyin.</a:t>
            </a:r>
          </a:p>
          <a:p>
            <a:r>
              <a:rPr lang="tr-TR" dirty="0"/>
              <a:t>5. Arkadaşı olarak kimlerle arkadaşlık ettiğini aralıklarla kontrol edin</a:t>
            </a:r>
          </a:p>
          <a:p>
            <a:r>
              <a:rPr lang="tr-TR" dirty="0"/>
              <a:t> </a:t>
            </a:r>
          </a:p>
          <a:p>
            <a:endParaRPr lang="tr-TR" dirty="0"/>
          </a:p>
        </p:txBody>
      </p:sp>
      <p:pic>
        <p:nvPicPr>
          <p:cNvPr id="13314" name="Picture 2" descr="C:\Documents and Settings\REHBERLİK\Belgelerim\Resimlerim\Z4CAQXP101CANHZ0RGCACKP49PCAM3NQUMCAFQYKN0CA62LDOHCA9FNCOBCAVJIWQ1CAOH4A6VCA74WCUCCABNGC6QCABLT3E4CAYRH5HWCA1ZRR04CA9KQ5LBCASGCK2ECAYZJV3FCAOFF9ABCAJ3XMQ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31632" y="4407008"/>
            <a:ext cx="3312368" cy="24509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55237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908720"/>
            <a:ext cx="8229600" cy="1786210"/>
          </a:xfrm>
        </p:spPr>
        <p:txBody>
          <a:bodyPr>
            <a:noAutofit/>
          </a:bodyPr>
          <a:lstStyle/>
          <a:p>
            <a:r>
              <a:rPr lang="tr-TR" sz="2800" b="1" dirty="0"/>
              <a:t>ÇOCUK CİNSEL İSTİSMARA UĞRADIĞINI (YA DA BU EYLEMİN SÜREKLİLİK ARZETTİĞİNİ) AÇIĞA VURURSA NE YAPABİLİRSİNİZ?</a:t>
            </a:r>
            <a:br>
              <a:rPr lang="tr-TR" sz="2800" dirty="0"/>
            </a:br>
            <a:endParaRPr lang="tr-TR" sz="2800" dirty="0"/>
          </a:p>
        </p:txBody>
      </p:sp>
      <p:sp>
        <p:nvSpPr>
          <p:cNvPr id="3" name="İçerik Yer Tutucusu 2"/>
          <p:cNvSpPr>
            <a:spLocks noGrp="1"/>
          </p:cNvSpPr>
          <p:nvPr>
            <p:ph idx="1"/>
          </p:nvPr>
        </p:nvSpPr>
        <p:spPr/>
        <p:txBody>
          <a:bodyPr/>
          <a:lstStyle/>
          <a:p>
            <a:r>
              <a:rPr lang="tr-TR" dirty="0"/>
              <a:t> </a:t>
            </a:r>
            <a:r>
              <a:rPr lang="tr-TR" sz="2800" dirty="0"/>
              <a:t>Eğer çocuk istismarı açıklarsa, soğukkanlılığınızı korumanız son derece önemlidir, onu dikkatli dinleyin, ASLA çocuğu bundan dolayı suçlamayın. Kendisine teşekkür edin ve kendisine desteğinizin tam olduğuna dair çocuğa güven verin. Derhal yardım için aramayı unutmayınız.</a:t>
            </a:r>
          </a:p>
          <a:p>
            <a:endParaRPr lang="tr-TR" dirty="0"/>
          </a:p>
        </p:txBody>
      </p:sp>
    </p:spTree>
    <p:extLst>
      <p:ext uri="{BB962C8B-B14F-4D97-AF65-F5344CB8AC3E}">
        <p14:creationId xmlns:p14="http://schemas.microsoft.com/office/powerpoint/2010/main" val="7961916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332656"/>
            <a:ext cx="7315200" cy="1730161"/>
          </a:xfrm>
        </p:spPr>
        <p:txBody>
          <a:bodyPr>
            <a:normAutofit fontScale="90000"/>
          </a:bodyPr>
          <a:lstStyle/>
          <a:p>
            <a:r>
              <a:rPr lang="tr-TR" b="1" dirty="0"/>
              <a:t>NERELERE BAŞVURABİLİRSİNİZ??</a:t>
            </a:r>
            <a:br>
              <a:rPr lang="tr-TR" b="1" dirty="0">
                <a:solidFill>
                  <a:schemeClr val="bg1"/>
                </a:solidFill>
              </a:rPr>
            </a:br>
            <a:endParaRPr lang="tr-TR" dirty="0"/>
          </a:p>
        </p:txBody>
      </p:sp>
      <p:sp>
        <p:nvSpPr>
          <p:cNvPr id="3" name="İçerik Yer Tutucusu 2"/>
          <p:cNvSpPr>
            <a:spLocks noGrp="1"/>
          </p:cNvSpPr>
          <p:nvPr>
            <p:ph idx="1"/>
          </p:nvPr>
        </p:nvSpPr>
        <p:spPr>
          <a:xfrm>
            <a:off x="395536" y="1772816"/>
            <a:ext cx="8424936" cy="4896544"/>
          </a:xfrm>
        </p:spPr>
        <p:txBody>
          <a:bodyPr>
            <a:normAutofit fontScale="25000" lnSpcReduction="20000"/>
          </a:bodyPr>
          <a:lstStyle/>
          <a:p>
            <a:r>
              <a:rPr lang="tr-TR" sz="9600" dirty="0"/>
              <a:t>Yakınızda ya da çevrenizde herhangi bir çocuğun ihmal ya da istismara maruz kaldığını düşünüyorsanız;</a:t>
            </a:r>
          </a:p>
          <a:p>
            <a:r>
              <a:rPr lang="tr-TR" sz="9600" dirty="0"/>
              <a:t>Rehberlik Servisine</a:t>
            </a:r>
          </a:p>
          <a:p>
            <a:r>
              <a:rPr lang="tr-TR" sz="9600" dirty="0"/>
              <a:t>Aile ve Sosyal Politikalar Bakanlığı İl Müdürlükleri</a:t>
            </a:r>
          </a:p>
          <a:p>
            <a:r>
              <a:rPr lang="tr-TR" sz="9600" dirty="0"/>
              <a:t>Baroların Çocuk Hakları Merkezleri</a:t>
            </a:r>
          </a:p>
          <a:p>
            <a:r>
              <a:rPr lang="tr-TR" sz="9600" dirty="0"/>
              <a:t> Emniyet Müdürlüğü Çocuk Polisi Şubeleri</a:t>
            </a:r>
          </a:p>
          <a:p>
            <a:r>
              <a:rPr lang="tr-TR" sz="9600" dirty="0"/>
              <a:t> Hastaneler bünyesindeki Çocuk Koruma Merkezi/Birimleri</a:t>
            </a:r>
          </a:p>
          <a:p>
            <a:r>
              <a:rPr lang="tr-TR" sz="9600" dirty="0"/>
              <a:t> İnsan hakları ve çocuk hakları örgütlerine</a:t>
            </a:r>
          </a:p>
          <a:p>
            <a:r>
              <a:rPr lang="tr-TR" sz="9600" dirty="0"/>
              <a:t>başvurabilirsiniz.</a:t>
            </a:r>
          </a:p>
          <a:p>
            <a:r>
              <a:rPr lang="tr-TR" sz="9600" dirty="0"/>
              <a:t>İletişim İçin </a:t>
            </a:r>
          </a:p>
          <a:p>
            <a:r>
              <a:rPr lang="tr-TR" sz="9600" dirty="0"/>
              <a:t>Çocuk İstismarını ve İhmalini Önleme Derneği www.cocukistismarinionleme.org </a:t>
            </a:r>
          </a:p>
          <a:p>
            <a:endParaRPr lang="tr-TR" dirty="0"/>
          </a:p>
        </p:txBody>
      </p:sp>
    </p:spTree>
    <p:extLst>
      <p:ext uri="{BB962C8B-B14F-4D97-AF65-F5344CB8AC3E}">
        <p14:creationId xmlns:p14="http://schemas.microsoft.com/office/powerpoint/2010/main" val="700740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s-fc81d06ab3ce167b2df11454a5d050847f54e19c.jpg"/>
          <p:cNvPicPr>
            <a:picLocks noGrp="1" noChangeAspect="1"/>
          </p:cNvPicPr>
          <p:nvPr>
            <p:ph idx="1"/>
          </p:nvPr>
        </p:nvPicPr>
        <p:blipFill>
          <a:blip r:embed="rId2"/>
          <a:stretch>
            <a:fillRect/>
          </a:stretch>
        </p:blipFill>
        <p:spPr>
          <a:xfrm>
            <a:off x="0" y="0"/>
            <a:ext cx="9144000" cy="6858000"/>
          </a:xfrm>
        </p:spPr>
      </p:pic>
    </p:spTree>
    <p:extLst>
      <p:ext uri="{BB962C8B-B14F-4D97-AF65-F5344CB8AC3E}">
        <p14:creationId xmlns:p14="http://schemas.microsoft.com/office/powerpoint/2010/main" val="3112677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s-044c28a1078c47cb583b11fc49a662ee6a70c9ea.jpg"/>
          <p:cNvPicPr>
            <a:picLocks noGrp="1" noChangeAspect="1"/>
          </p:cNvPicPr>
          <p:nvPr>
            <p:ph idx="1"/>
          </p:nvPr>
        </p:nvPicPr>
        <p:blipFill>
          <a:blip r:embed="rId2"/>
          <a:stretch>
            <a:fillRect/>
          </a:stretch>
        </p:blipFill>
        <p:spPr>
          <a:xfrm>
            <a:off x="0" y="0"/>
            <a:ext cx="9144000" cy="6858000"/>
          </a:xfrm>
        </p:spPr>
      </p:pic>
    </p:spTree>
    <p:extLst>
      <p:ext uri="{BB962C8B-B14F-4D97-AF65-F5344CB8AC3E}">
        <p14:creationId xmlns:p14="http://schemas.microsoft.com/office/powerpoint/2010/main" val="1600042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s-10eb785543dfeb1cb4c71e6c62de68d596d15c24.jpg"/>
          <p:cNvPicPr>
            <a:picLocks noGrp="1" noChangeAspect="1"/>
          </p:cNvPicPr>
          <p:nvPr>
            <p:ph idx="1"/>
          </p:nvPr>
        </p:nvPicPr>
        <p:blipFill>
          <a:blip r:embed="rId2"/>
          <a:stretch>
            <a:fillRect/>
          </a:stretch>
        </p:blipFill>
        <p:spPr>
          <a:xfrm>
            <a:off x="0" y="0"/>
            <a:ext cx="9144000" cy="6858000"/>
          </a:xfrm>
        </p:spPr>
      </p:pic>
    </p:spTree>
    <p:extLst>
      <p:ext uri="{BB962C8B-B14F-4D97-AF65-F5344CB8AC3E}">
        <p14:creationId xmlns:p14="http://schemas.microsoft.com/office/powerpoint/2010/main" val="2362756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s-9855d81538d3ba3974638aaebf7d02d1f2520287.jpg"/>
          <p:cNvPicPr>
            <a:picLocks noGrp="1" noChangeAspect="1"/>
          </p:cNvPicPr>
          <p:nvPr>
            <p:ph idx="1"/>
          </p:nvPr>
        </p:nvPicPr>
        <p:blipFill>
          <a:blip r:embed="rId2"/>
          <a:stretch>
            <a:fillRect/>
          </a:stretch>
        </p:blipFill>
        <p:spPr>
          <a:xfrm>
            <a:off x="0" y="0"/>
            <a:ext cx="9144000" cy="6858000"/>
          </a:xfrm>
        </p:spPr>
      </p:pic>
    </p:spTree>
    <p:extLst>
      <p:ext uri="{BB962C8B-B14F-4D97-AF65-F5344CB8AC3E}">
        <p14:creationId xmlns:p14="http://schemas.microsoft.com/office/powerpoint/2010/main" val="2499376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s-58748b6a11add4886d2da84c9832e0d4f9b91ccf.jpg"/>
          <p:cNvPicPr>
            <a:picLocks noGrp="1" noChangeAspect="1"/>
          </p:cNvPicPr>
          <p:nvPr>
            <p:ph idx="1"/>
          </p:nvPr>
        </p:nvPicPr>
        <p:blipFill>
          <a:blip r:embed="rId2"/>
          <a:stretch>
            <a:fillRect/>
          </a:stretch>
        </p:blipFill>
        <p:spPr>
          <a:xfrm>
            <a:off x="0" y="0"/>
            <a:ext cx="9144000" cy="6858000"/>
          </a:xfrm>
        </p:spPr>
      </p:pic>
    </p:spTree>
    <p:extLst>
      <p:ext uri="{BB962C8B-B14F-4D97-AF65-F5344CB8AC3E}">
        <p14:creationId xmlns:p14="http://schemas.microsoft.com/office/powerpoint/2010/main" val="2403123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s-1648ee4853c8a9f0debc9e4d4498e163437f9db8.jpg"/>
          <p:cNvPicPr>
            <a:picLocks noGrp="1" noChangeAspect="1"/>
          </p:cNvPicPr>
          <p:nvPr>
            <p:ph idx="1"/>
          </p:nvPr>
        </p:nvPicPr>
        <p:blipFill>
          <a:blip r:embed="rId2"/>
          <a:stretch>
            <a:fillRect/>
          </a:stretch>
        </p:blipFill>
        <p:spPr>
          <a:xfrm>
            <a:off x="0" y="0"/>
            <a:ext cx="9144000" cy="6858000"/>
          </a:xfrm>
        </p:spPr>
      </p:pic>
    </p:spTree>
    <p:extLst>
      <p:ext uri="{BB962C8B-B14F-4D97-AF65-F5344CB8AC3E}">
        <p14:creationId xmlns:p14="http://schemas.microsoft.com/office/powerpoint/2010/main" val="2294200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s-a74347434ccaad0a8d4c887e48ca19a6688fa496.jpg"/>
          <p:cNvPicPr>
            <a:picLocks noGrp="1" noChangeAspect="1"/>
          </p:cNvPicPr>
          <p:nvPr>
            <p:ph idx="1"/>
          </p:nvPr>
        </p:nvPicPr>
        <p:blipFill>
          <a:blip r:embed="rId2"/>
          <a:stretch>
            <a:fillRect/>
          </a:stretch>
        </p:blipFill>
        <p:spPr>
          <a:xfrm>
            <a:off x="0" y="0"/>
            <a:ext cx="9144000" cy="6858000"/>
          </a:xfrm>
        </p:spPr>
      </p:pic>
    </p:spTree>
    <p:extLst>
      <p:ext uri="{BB962C8B-B14F-4D97-AF65-F5344CB8AC3E}">
        <p14:creationId xmlns:p14="http://schemas.microsoft.com/office/powerpoint/2010/main" val="29816740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ktif">
  <a:themeElements>
    <a:clrScheme name="Perspektif">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Kent">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erspektif">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121</TotalTime>
  <Words>567</Words>
  <Application>Microsoft Office PowerPoint</Application>
  <PresentationFormat>Ekran Gösterisi (4:3)</PresentationFormat>
  <Paragraphs>80</Paragraphs>
  <Slides>27</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27</vt:i4>
      </vt:variant>
    </vt:vector>
  </HeadingPairs>
  <TitlesOfParts>
    <vt:vector size="31" baseType="lpstr">
      <vt:lpstr>Calibri</vt:lpstr>
      <vt:lpstr>Georgia</vt:lpstr>
      <vt:lpstr>Wingdings</vt:lpstr>
      <vt:lpstr>Perspektif</vt:lpstr>
      <vt:lpstr>İNTERNET ORTAMINDA CİNSEL İSTİSMARIN ÖNLENMESİ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ÇOCUK CİNSEL İSTİSMARI NEDİR? </vt:lpstr>
      <vt:lpstr>PowerPoint Sunusu</vt:lpstr>
      <vt:lpstr>PowerPoint Sunusu</vt:lpstr>
      <vt:lpstr>KİMLER CİNSEL İSTİSMAR EDİLEBİLİR? </vt:lpstr>
      <vt:lpstr>Bir çocuğun cinsel istismara maruz kaldığını nasıl söyleyebilirsiniz?</vt:lpstr>
      <vt:lpstr>PowerPoint Sunusu</vt:lpstr>
      <vt:lpstr>PowerPoint Sunusu</vt:lpstr>
      <vt:lpstr> ÇOCUKLAR CİNSEL İSTİSMARA UĞRADIKLARINDA NEDEN SÖYLEMEZLER? </vt:lpstr>
      <vt:lpstr>PowerPoint Sunusu</vt:lpstr>
      <vt:lpstr>İNTERNET KULLANIMINDA DİKKAT EDİLMESİ GEREKENLER NELERDİR?</vt:lpstr>
      <vt:lpstr>OLASI TEHLİKELER NELERDİR?</vt:lpstr>
      <vt:lpstr>PowerPoint Sunusu</vt:lpstr>
      <vt:lpstr>ÇOCUĞUNUZUN BİLMESİ GEREKENLER NELERDİR?</vt:lpstr>
      <vt:lpstr>DAVRANIŞLARI KAZANDIRMAK İÇİN ÖNCE ÖRNEK OLUN!</vt:lpstr>
      <vt:lpstr>SOSYAL AĞLARA DİKKAT!</vt:lpstr>
      <vt:lpstr>ÇOCUK CİNSEL İSTİSMARA UĞRADIĞINI (YA DA BU EYLEMİN SÜREKLİLİK ARZETTİĞİNİ) AÇIĞA VURURSA NE YAPABİLİRSİNİZ? </vt:lpstr>
      <vt:lpstr>NERELERE BAŞVURABİLİRSİNİZ??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 ORTAMINDAKİ ÇOCUKLARDA CİNSEL İSTİSMAR</dc:title>
  <dc:creator>öğretmen</dc:creator>
  <cp:lastModifiedBy>öğretmen</cp:lastModifiedBy>
  <cp:revision>17</cp:revision>
  <dcterms:modified xsi:type="dcterms:W3CDTF">2017-12-04T06:02:40Z</dcterms:modified>
</cp:coreProperties>
</file>